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0" r:id="rId2"/>
    <p:sldId id="275" r:id="rId3"/>
    <p:sldId id="289" r:id="rId4"/>
    <p:sldId id="276" r:id="rId5"/>
    <p:sldId id="277" r:id="rId6"/>
    <p:sldId id="279" r:id="rId7"/>
    <p:sldId id="278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72" r:id="rId17"/>
    <p:sldId id="273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29DD7-EA6B-4A84-84EC-915E57333487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EE36-E3A4-4EE0-9D94-4C88096EBC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84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EE36-E3A4-4EE0-9D94-4C88096EBCF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74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0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39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9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03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23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61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84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09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90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77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98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8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6" descr="회사사진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r="19603"/>
          <a:stretch>
            <a:fillRect/>
          </a:stretch>
        </p:blipFill>
        <p:spPr bwMode="auto">
          <a:xfrm>
            <a:off x="0" y="0"/>
            <a:ext cx="9180512" cy="68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43608" y="1772816"/>
            <a:ext cx="6768752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동화사는</a:t>
            </a:r>
            <a:endParaRPr lang="en-US" altLang="ko-K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명조 Std M" pitchFamily="18" charset="-127"/>
              <a:ea typeface="Adobe 명조 Std M" pitchFamily="18" charset="-127"/>
            </a:endParaRPr>
          </a:p>
          <a:p>
            <a:pPr algn="ctr"/>
            <a:r>
              <a:rPr lang="en-US" altLang="ko-K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2015 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개정 교육과정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에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 </a:t>
            </a:r>
            <a:endParaRPr lang="en-US" altLang="ko-K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명조 Std M" pitchFamily="18" charset="-127"/>
              <a:ea typeface="Adobe 명조 Std M" pitchFamily="18" charset="-127"/>
            </a:endParaRPr>
          </a:p>
          <a:p>
            <a:pPr algn="ctr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맞추어 보건 교과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의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 </a:t>
            </a:r>
            <a:endParaRPr lang="en-US" altLang="ko-K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명조 Std M" pitchFamily="18" charset="-127"/>
              <a:ea typeface="Adobe 명조 Std M" pitchFamily="18" charset="-127"/>
            </a:endParaRPr>
          </a:p>
          <a:p>
            <a:pPr algn="ctr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특성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을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 구현하기 위해 </a:t>
            </a:r>
            <a:endParaRPr lang="en-US" altLang="ko-K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명조 Std M" pitchFamily="18" charset="-127"/>
              <a:ea typeface="Adobe 명조 Std M" pitchFamily="18" charset="-127"/>
            </a:endParaRPr>
          </a:p>
          <a:p>
            <a:pPr algn="ctr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열성(熱誠)을 </a:t>
            </a:r>
            <a:endParaRPr lang="en-US" altLang="ko-K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명조 Std M" pitchFamily="18" charset="-127"/>
              <a:ea typeface="Adobe 명조 Std M" pitchFamily="18" charset="-127"/>
            </a:endParaRPr>
          </a:p>
          <a:p>
            <a:pPr algn="ctr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다하였습니다</a:t>
            </a:r>
            <a:r>
              <a:rPr lang="en-US" altLang="ko-K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.</a:t>
            </a:r>
            <a:endParaRPr lang="ko-KR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명조 Std M" pitchFamily="18" charset="-127"/>
              <a:ea typeface="Adobe 명조 Std M" pitchFamily="18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7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5790" t="15580" r="5326" b="72278"/>
          <a:stretch/>
        </p:blipFill>
        <p:spPr bwMode="auto">
          <a:xfrm>
            <a:off x="-36512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모서리가 둥근 직사각형 4"/>
          <p:cNvSpPr/>
          <p:nvPr/>
        </p:nvSpPr>
        <p:spPr>
          <a:xfrm>
            <a:off x="3995936" y="1916832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지식더하기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4095253" y="249289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55977" y="2420888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본문 내용과 관련하여 깊이 있는 </a:t>
            </a:r>
            <a:endParaRPr lang="en-US" altLang="ko-KR" dirty="0" smtClean="0"/>
          </a:p>
          <a:p>
            <a:r>
              <a:rPr lang="ko-KR" altLang="en-US" dirty="0" smtClean="0"/>
              <a:t>정보가 필요한 경우 제시하여 교과에 대한 </a:t>
            </a:r>
            <a:endParaRPr lang="en-US" altLang="ko-KR" dirty="0" smtClean="0"/>
          </a:p>
          <a:p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심화학습</a:t>
            </a:r>
            <a:r>
              <a:rPr lang="ko-KR" altLang="en-US" dirty="0" smtClean="0"/>
              <a:t>이 가능하도록 구성</a:t>
            </a:r>
            <a:endParaRPr lang="en-US" altLang="ko-KR" dirty="0" smtClean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995936" y="3923764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읽을거리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" name="줄무늬가 있는 오른쪽 화살표 9"/>
          <p:cNvSpPr/>
          <p:nvPr/>
        </p:nvSpPr>
        <p:spPr>
          <a:xfrm>
            <a:off x="4095253" y="4499828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55976" y="4427820"/>
            <a:ext cx="460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건강 정보</a:t>
            </a:r>
            <a:r>
              <a:rPr lang="ko-KR" altLang="en-US" dirty="0" smtClean="0"/>
              <a:t>와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건강 자원</a:t>
            </a:r>
            <a:r>
              <a:rPr lang="ko-KR" altLang="en-US" dirty="0" smtClean="0"/>
              <a:t>을 이해하고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활용할 수 있도록 제시</a:t>
            </a:r>
            <a:endParaRPr lang="ko-KR" altLang="en-US" dirty="0"/>
          </a:p>
        </p:txBody>
      </p:sp>
      <p:pic>
        <p:nvPicPr>
          <p:cNvPr id="6146" name="Picture 2" descr="C:\Users\Administrator\Desktop\교과서-홈페이지 홍보\보건해설서JPG파일들\읽을거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71638"/>
            <a:ext cx="3274899" cy="427764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13" name="모서리가 둥근 직사각형 12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보건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01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모서리가 둥근 직사각형 4"/>
          <p:cNvSpPr/>
          <p:nvPr/>
        </p:nvSpPr>
        <p:spPr>
          <a:xfrm>
            <a:off x="1187623" y="5239048"/>
            <a:ext cx="6640927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활동하기</a:t>
            </a:r>
            <a:r>
              <a:rPr lang="ko-KR" altLang="en-US" dirty="0" smtClean="0">
                <a:latin typeface="Adobe 명조 Std M" pitchFamily="18" charset="-127"/>
                <a:ea typeface="Adobe 명조 Std M" pitchFamily="18" charset="-127"/>
              </a:rPr>
              <a:t> </a:t>
            </a:r>
            <a:r>
              <a:rPr lang="en-US" altLang="ko-KR" dirty="0" smtClean="0">
                <a:solidFill>
                  <a:schemeClr val="accent1"/>
                </a:solidFill>
                <a:latin typeface="Adobe 명조 Std M" pitchFamily="18" charset="-127"/>
                <a:ea typeface="Adobe 명조 Std M" pitchFamily="18" charset="-127"/>
              </a:rPr>
              <a:t>– </a:t>
            </a:r>
            <a:r>
              <a:rPr lang="ko-KR" altLang="en-US" dirty="0" smtClean="0">
                <a:solidFill>
                  <a:schemeClr val="accent1"/>
                </a:solidFill>
                <a:latin typeface="Adobe 명조 Std M" pitchFamily="18" charset="-127"/>
                <a:ea typeface="Adobe 명조 Std M" pitchFamily="18" charset="-127"/>
              </a:rPr>
              <a:t>과정 평가 및 수행 평가 도구로 활용</a:t>
            </a:r>
            <a:endParaRPr lang="ko-KR" altLang="en-US" dirty="0">
              <a:solidFill>
                <a:schemeClr val="accent1"/>
              </a:solidFill>
              <a:latin typeface="Adobe 명조 Std M" pitchFamily="18" charset="-127"/>
              <a:ea typeface="Adobe 명조 Std M" pitchFamily="18" charset="-127"/>
            </a:endParaRPr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1286941" y="5815112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47664" y="5743104"/>
            <a:ext cx="643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조사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토론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탐구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매체 이용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체험 </a:t>
            </a:r>
            <a:r>
              <a:rPr lang="ko-KR" altLang="en-US" dirty="0" err="1" smtClean="0"/>
              <a:t>등다양한</a:t>
            </a:r>
            <a:r>
              <a:rPr lang="ko-KR" altLang="en-US" dirty="0" smtClean="0"/>
              <a:t> 형태의 활동 제시</a:t>
            </a:r>
            <a:endParaRPr lang="en-US" altLang="ko-KR" dirty="0" smtClean="0"/>
          </a:p>
        </p:txBody>
      </p:sp>
      <p:sp>
        <p:nvSpPr>
          <p:cNvPr id="8" name="줄무늬가 있는 오른쪽 화살표 7"/>
          <p:cNvSpPr/>
          <p:nvPr/>
        </p:nvSpPr>
        <p:spPr>
          <a:xfrm>
            <a:off x="1286941" y="6175152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547664" y="6093852"/>
            <a:ext cx="6280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활동하기를 통해 건강 문제를 찾고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건강 자원 활용 방법과 </a:t>
            </a:r>
            <a:endParaRPr lang="en-US" altLang="ko-KR" dirty="0" smtClean="0"/>
          </a:p>
          <a:p>
            <a:r>
              <a:rPr lang="ko-KR" altLang="en-US" dirty="0" smtClean="0"/>
              <a:t>건강 생활 기술을 익힐 수 있도록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워크북 형태</a:t>
            </a:r>
            <a:r>
              <a:rPr lang="ko-KR" altLang="en-US" dirty="0" smtClean="0"/>
              <a:t>로 구성</a:t>
            </a:r>
            <a:endParaRPr lang="en-US" altLang="ko-KR" dirty="0" smtClean="0"/>
          </a:p>
        </p:txBody>
      </p:sp>
      <p:pic>
        <p:nvPicPr>
          <p:cNvPr id="7170" name="Picture 2" descr="C:\Users\Administrator\Desktop\교과서-홈페이지 홍보\보건해설서JPG파일들\활동하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10" y="1381546"/>
            <a:ext cx="2838450" cy="36845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\Desktop\교과서-홈페이지 홍보\보건해설서JPG파일들\활동하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38" y="1381546"/>
            <a:ext cx="2841106" cy="370363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그룹 22"/>
          <p:cNvGrpSpPr/>
          <p:nvPr/>
        </p:nvGrpSpPr>
        <p:grpSpPr>
          <a:xfrm>
            <a:off x="1187624" y="332656"/>
            <a:ext cx="2304256" cy="263525"/>
            <a:chOff x="425450" y="980728"/>
            <a:chExt cx="2820987" cy="263525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13" name="모서리가 둥근 직사각형 12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보건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43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모서리가 둥근 직사각형 4"/>
          <p:cNvSpPr/>
          <p:nvPr/>
        </p:nvSpPr>
        <p:spPr>
          <a:xfrm>
            <a:off x="3995936" y="1916832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스스로 정리하기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4095253" y="249289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55976" y="2420888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중단원에서</a:t>
            </a:r>
            <a:r>
              <a:rPr lang="ko-KR" altLang="en-US" dirty="0" smtClean="0"/>
              <a:t> 배운 내용에 대한 정리</a:t>
            </a:r>
            <a:endParaRPr lang="en-US" altLang="ko-KR" dirty="0" smtClean="0"/>
          </a:p>
        </p:txBody>
      </p:sp>
      <p:sp>
        <p:nvSpPr>
          <p:cNvPr id="8" name="줄무늬가 있는 오른쪽 화살표 7"/>
          <p:cNvSpPr/>
          <p:nvPr/>
        </p:nvSpPr>
        <p:spPr>
          <a:xfrm>
            <a:off x="4095253" y="3150260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355976" y="3068960"/>
            <a:ext cx="436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교과 학습 내용에 대한 이해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성취도</a:t>
            </a:r>
            <a:r>
              <a:rPr lang="ko-KR" altLang="en-US" dirty="0" smtClean="0"/>
              <a:t> 반영</a:t>
            </a:r>
            <a:endParaRPr lang="en-US" altLang="ko-KR" dirty="0"/>
          </a:p>
        </p:txBody>
      </p:sp>
      <p:pic>
        <p:nvPicPr>
          <p:cNvPr id="8194" name="Picture 2" descr="C:\Users\Administrator\Desktop\교과서-홈페이지 홍보\보건해설서JPG파일들\스스로정리하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0" y="1556792"/>
            <a:ext cx="3136952" cy="397961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보건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59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모서리가 둥근 직사각형 4"/>
          <p:cNvSpPr/>
          <p:nvPr/>
        </p:nvSpPr>
        <p:spPr>
          <a:xfrm>
            <a:off x="3995936" y="1916832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건강 생활 실천하기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4095253" y="249289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55977" y="242088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교과의 핵심 내용을 건강 생활 실천하기로 구성</a:t>
            </a:r>
            <a:endParaRPr lang="en-US" altLang="ko-KR" dirty="0" smtClean="0"/>
          </a:p>
        </p:txBody>
      </p:sp>
      <p:sp>
        <p:nvSpPr>
          <p:cNvPr id="8" name="줄무늬가 있는 오른쪽 화살표 7"/>
          <p:cNvSpPr/>
          <p:nvPr/>
        </p:nvSpPr>
        <p:spPr>
          <a:xfrm>
            <a:off x="4095253" y="3140968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줄무늬가 있는 오른쪽 화살표 9"/>
          <p:cNvSpPr/>
          <p:nvPr/>
        </p:nvSpPr>
        <p:spPr>
          <a:xfrm>
            <a:off x="4095253" y="3789040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355976" y="305966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교과의 핵심 역량을 실생활에서 적용하고 실천할 </a:t>
            </a:r>
            <a:r>
              <a:rPr lang="ko-KR" altLang="en-US" smtClean="0"/>
              <a:t>수 있도록 </a:t>
            </a:r>
            <a:r>
              <a:rPr lang="ko-KR" altLang="en-US" dirty="0" smtClean="0"/>
              <a:t>구성</a:t>
            </a:r>
            <a:endParaRPr lang="en-US" altLang="ko-KR" dirty="0"/>
          </a:p>
        </p:txBody>
      </p:sp>
      <p:sp>
        <p:nvSpPr>
          <p:cNvPr id="18" name="TextBox 17"/>
          <p:cNvSpPr txBox="1"/>
          <p:nvPr/>
        </p:nvSpPr>
        <p:spPr>
          <a:xfrm>
            <a:off x="4355976" y="370599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수행평가</a:t>
            </a:r>
            <a:r>
              <a:rPr lang="ko-KR" altLang="en-US" dirty="0" smtClean="0"/>
              <a:t> 및 </a:t>
            </a:r>
            <a:endParaRPr lang="en-US" altLang="ko-KR" dirty="0" smtClean="0"/>
          </a:p>
          <a:p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과정 중심</a:t>
            </a:r>
            <a:r>
              <a:rPr lang="ko-KR" altLang="en-US" dirty="0" smtClean="0"/>
              <a:t>의 평가 도구로 활용</a:t>
            </a:r>
            <a:endParaRPr lang="en-US" altLang="ko-KR" dirty="0"/>
          </a:p>
        </p:txBody>
      </p:sp>
      <p:pic>
        <p:nvPicPr>
          <p:cNvPr id="9218" name="Picture 2" descr="C:\Users\Administrator\Desktop\교과서-홈페이지 홍보\보건해설서JPG파일들\건강생활실천하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2" y="1916833"/>
            <a:ext cx="3049441" cy="388230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15" name="모서리가 둥근 직사각형 14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보건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10" grpId="0" animBg="1"/>
      <p:bldP spid="1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모서리가 둥근 직사각형 13"/>
          <p:cNvSpPr/>
          <p:nvPr/>
        </p:nvSpPr>
        <p:spPr>
          <a:xfrm>
            <a:off x="1187623" y="5239048"/>
            <a:ext cx="6640927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대단원 정리하기</a:t>
            </a:r>
            <a:r>
              <a:rPr lang="ko-KR" altLang="en-US" dirty="0" smtClean="0">
                <a:latin typeface="Adobe 명조 Std M" pitchFamily="18" charset="-127"/>
                <a:ea typeface="Adobe 명조 Std M" pitchFamily="18" charset="-127"/>
              </a:rPr>
              <a:t> </a:t>
            </a:r>
            <a:endParaRPr lang="ko-KR" altLang="en-US" dirty="0">
              <a:solidFill>
                <a:schemeClr val="accent1"/>
              </a:solidFill>
              <a:latin typeface="Adobe 명조 Std M" pitchFamily="18" charset="-127"/>
              <a:ea typeface="Adobe 명조 Std M" pitchFamily="18" charset="-127"/>
            </a:endParaRPr>
          </a:p>
        </p:txBody>
      </p:sp>
      <p:sp>
        <p:nvSpPr>
          <p:cNvPr id="15" name="줄무늬가 있는 오른쪽 화살표 14"/>
          <p:cNvSpPr/>
          <p:nvPr/>
        </p:nvSpPr>
        <p:spPr>
          <a:xfrm>
            <a:off x="1286941" y="5815112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547664" y="5743104"/>
            <a:ext cx="560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대단원에서 배운 내용을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스스로 평가</a:t>
            </a:r>
            <a:r>
              <a:rPr lang="ko-KR" altLang="en-US" dirty="0" smtClean="0"/>
              <a:t>할 수 있게 구성</a:t>
            </a:r>
            <a:endParaRPr lang="en-US" altLang="ko-KR" dirty="0" smtClean="0"/>
          </a:p>
        </p:txBody>
      </p:sp>
      <p:sp>
        <p:nvSpPr>
          <p:cNvPr id="17" name="줄무늬가 있는 오른쪽 화살표 16"/>
          <p:cNvSpPr/>
          <p:nvPr/>
        </p:nvSpPr>
        <p:spPr>
          <a:xfrm>
            <a:off x="1286941" y="6175152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547664" y="6093852"/>
            <a:ext cx="5061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대단원에서 배운 내용을 글과 그림을 활용하여 </a:t>
            </a:r>
            <a:endParaRPr lang="en-US" altLang="ko-KR" dirty="0" smtClean="0"/>
          </a:p>
          <a:p>
            <a:r>
              <a:rPr lang="ko-KR" altLang="en-US" dirty="0" smtClean="0"/>
              <a:t>간단하게 정리할 수 있도록 구성</a:t>
            </a:r>
            <a:r>
              <a:rPr lang="en-US" altLang="ko-KR" dirty="0" smtClean="0"/>
              <a:t>(</a:t>
            </a:r>
            <a:r>
              <a:rPr lang="ko-KR" altLang="en-US" dirty="0" err="1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비주얼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dirty="0" err="1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씽킹</a:t>
            </a:r>
            <a:r>
              <a:rPr lang="en-US" altLang="ko-KR" dirty="0" smtClean="0"/>
              <a:t>)</a:t>
            </a:r>
          </a:p>
        </p:txBody>
      </p:sp>
      <p:pic>
        <p:nvPicPr>
          <p:cNvPr id="10242" name="Picture 2" descr="C:\Users\Administrator\Desktop\교과서-홈페이지 홍보\보건해설서JPG파일들\대단원정리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420217"/>
            <a:ext cx="2852737" cy="37369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istrator\Desktop\교과서-홈페이지 홍보\보건해설서JPG파일들\대단원정리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4" y="1437680"/>
            <a:ext cx="2800350" cy="370363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그룹 22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보건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26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모서리가 둥근 직사각형 4"/>
          <p:cNvSpPr/>
          <p:nvPr/>
        </p:nvSpPr>
        <p:spPr>
          <a:xfrm>
            <a:off x="1187623" y="1484784"/>
            <a:ext cx="6640927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교사용 </a:t>
            </a:r>
            <a:r>
              <a:rPr lang="en-US" altLang="ko-KR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CD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학습 자료로 제공할 자료 </a:t>
            </a:r>
            <a:r>
              <a:rPr lang="en-US" altLang="ko-KR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–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한글 파일</a:t>
            </a:r>
            <a:endParaRPr lang="ko-KR" altLang="en-US" dirty="0">
              <a:solidFill>
                <a:schemeClr val="accent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1286941" y="2060848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47664" y="1988840"/>
            <a:ext cx="524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교수 학습 지도안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-</a:t>
            </a:r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차시별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51</a:t>
            </a:r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차시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, 34</a:t>
            </a:r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차시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, 17</a:t>
            </a:r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차시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줄무늬가 있는 오른쪽 화살표 7"/>
          <p:cNvSpPr/>
          <p:nvPr/>
        </p:nvSpPr>
        <p:spPr>
          <a:xfrm>
            <a:off x="1286941" y="2420888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47664" y="233958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대안 </a:t>
            </a:r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활동지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15" name="줄무늬가 있는 오른쪽 화살표 14"/>
          <p:cNvSpPr/>
          <p:nvPr/>
        </p:nvSpPr>
        <p:spPr>
          <a:xfrm>
            <a:off x="1286941" y="2794040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547664" y="2712740"/>
            <a:ext cx="494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수행평가 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–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건강생활 실천하기 워크 시트 제공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7" name="줄무늬가 있는 오른쪽 화살표 16"/>
          <p:cNvSpPr/>
          <p:nvPr/>
        </p:nvSpPr>
        <p:spPr>
          <a:xfrm>
            <a:off x="1286941" y="3163372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547664" y="3082072"/>
            <a:ext cx="655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개정 교육과정 안내 및 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2009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개정 교육과정과 비교 분석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9" name="줄무늬가 있는 오른쪽 화살표 18"/>
          <p:cNvSpPr/>
          <p:nvPr/>
        </p:nvSpPr>
        <p:spPr>
          <a:xfrm>
            <a:off x="1286941" y="3532704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547664" y="3451404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보건 교육과정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1" name="줄무늬가 있는 오른쪽 화살표 20"/>
          <p:cNvSpPr/>
          <p:nvPr/>
        </p:nvSpPr>
        <p:spPr>
          <a:xfrm>
            <a:off x="1286941" y="390203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547664" y="3820736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개정 교육과정에 따른 평가 기준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상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중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하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</a:p>
        </p:txBody>
      </p:sp>
      <p:sp>
        <p:nvSpPr>
          <p:cNvPr id="23" name="줄무늬가 있는 오른쪽 화살표 22"/>
          <p:cNvSpPr/>
          <p:nvPr/>
        </p:nvSpPr>
        <p:spPr>
          <a:xfrm>
            <a:off x="1286941" y="4271368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547664" y="4190068"/>
            <a:ext cx="36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교과서를 활용한 강의용 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PPT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자료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5" name="줄무늬가 있는 오른쪽 화살표 24"/>
          <p:cNvSpPr/>
          <p:nvPr/>
        </p:nvSpPr>
        <p:spPr>
          <a:xfrm>
            <a:off x="1286941" y="4644992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47664" y="4563692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교과서 선정 양식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7" name="줄무늬가 있는 오른쪽 화살표 26"/>
          <p:cNvSpPr/>
          <p:nvPr/>
        </p:nvSpPr>
        <p:spPr>
          <a:xfrm>
            <a:off x="1286941" y="4998540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547664" y="4917240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교과서 선정 운영 위원회 기안서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9" name="줄무늬가 있는 오른쪽 화살표 28"/>
          <p:cNvSpPr/>
          <p:nvPr/>
        </p:nvSpPr>
        <p:spPr>
          <a:xfrm>
            <a:off x="1286941" y="535003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547664" y="5268736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교과서 추천서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1" name="줄무늬가 있는 오른쪽 화살표 30"/>
          <p:cNvSpPr/>
          <p:nvPr/>
        </p:nvSpPr>
        <p:spPr>
          <a:xfrm>
            <a:off x="1286941" y="5719368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47664" y="5638068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교과서 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PDF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자료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보건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22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11895" t="19134" r="10675" b="227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교과서-홈페이지 홍보\보건-이미지\보건교과서-홈페이지 구성_페이지_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1" t="10090" r="73821" b="73984"/>
          <a:stretch/>
        </p:blipFill>
        <p:spPr bwMode="auto">
          <a:xfrm>
            <a:off x="873931" y="1124742"/>
            <a:ext cx="1429630" cy="17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교과서-홈페이지 홍보\보건-이미지\보건교과서-홈페이지 구성_페이지_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1" t="26016" r="33719" b="58058"/>
          <a:stretch/>
        </p:blipFill>
        <p:spPr bwMode="auto">
          <a:xfrm>
            <a:off x="4330315" y="1145982"/>
            <a:ext cx="1448281" cy="18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교과서-홈페이지 홍보\보건-이미지\보건교과서-홈페이지 구성_페이지_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3" t="10090" r="53241" b="73984"/>
          <a:stretch/>
        </p:blipFill>
        <p:spPr bwMode="auto">
          <a:xfrm>
            <a:off x="4110397" y="4145229"/>
            <a:ext cx="1541723" cy="17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교과서-홈페이지 홍보\보건-이미지\보건교과서-홈페이지 구성_페이지_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4" t="10090" r="34211" b="73984"/>
          <a:stretch/>
        </p:blipFill>
        <p:spPr bwMode="auto">
          <a:xfrm>
            <a:off x="6143997" y="1145981"/>
            <a:ext cx="1380331" cy="17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교과서-홈페이지 홍보\보건-이미지\보건교과서-홈페이지 구성_페이지_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10090" r="12581" b="73984"/>
          <a:stretch/>
        </p:blipFill>
        <p:spPr bwMode="auto">
          <a:xfrm>
            <a:off x="637711" y="4145230"/>
            <a:ext cx="1593619" cy="17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교과서-홈페이지 홍보\보건-이미지\보건교과서-홈페이지 구성_페이지_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1" t="26016" r="72916" b="58058"/>
          <a:stretch/>
        </p:blipFill>
        <p:spPr bwMode="auto">
          <a:xfrm>
            <a:off x="2514229" y="1145978"/>
            <a:ext cx="1510284" cy="179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교과서-홈페이지 홍보\보건-이미지\보건교과서-홈페이지 구성_페이지_1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9" t="26016" r="54027" b="58058"/>
          <a:stretch/>
        </p:blipFill>
        <p:spPr bwMode="auto">
          <a:xfrm>
            <a:off x="2512165" y="4149918"/>
            <a:ext cx="1413196" cy="17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1835696" y="404664"/>
            <a:ext cx="5184576" cy="432048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동화사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 보건 교과서 집필진</a:t>
            </a:r>
            <a:endParaRPr lang="ko-KR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포인트가 32개인 별 21"/>
          <p:cNvSpPr/>
          <p:nvPr/>
        </p:nvSpPr>
        <p:spPr>
          <a:xfrm>
            <a:off x="4983353" y="2668468"/>
            <a:ext cx="4341173" cy="3276122"/>
          </a:xfrm>
          <a:prstGeom prst="star32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학교 현장에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적합한 교과서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학생들의 역량 향상을 위한 교과서가 될 수 있도록 알차게 만들었습니다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35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13114" t="19134" r="9455" b="227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연구원로고_새(금색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47725"/>
            <a:ext cx="34893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ko-KR" alt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동화사는</a:t>
            </a:r>
            <a:r>
              <a:rPr lang="ko-KR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ko-KR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선생님과 함께합니다</a:t>
            </a:r>
            <a: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ko-KR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감사합니다</a:t>
            </a:r>
            <a: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ko-KR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D:\chuljokim-2017.8.23\로고-각종회사관련로고자료\동화사로고-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19081"/>
            <a:ext cx="2409829" cy="9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42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1936" t="8228" r="772" b="71219"/>
          <a:stretch/>
        </p:blipFill>
        <p:spPr bwMode="auto">
          <a:xfrm>
            <a:off x="36512" y="-27384"/>
            <a:ext cx="9144000" cy="129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1936" t="28192" r="772" b="8228"/>
          <a:stretch/>
        </p:blipFill>
        <p:spPr bwMode="auto">
          <a:xfrm>
            <a:off x="-25760" y="1571927"/>
            <a:ext cx="9144000" cy="521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1331640" y="692696"/>
            <a:ext cx="2304256" cy="263525"/>
            <a:chOff x="425450" y="980728"/>
            <a:chExt cx="2820987" cy="26352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74662" y="980728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pic>
        <p:nvPicPr>
          <p:cNvPr id="11266" name="Picture 2" descr="C:\Users\Administrator\Desktop\교과서-홈페이지 홍보\보건해설서JPG파일들\교과서표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700808"/>
            <a:ext cx="2290092" cy="28757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istrator\Desktop\교과서-홈페이지 홍보\보건해설서JPG파일들\지도서표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2290092" cy="28757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2051720" y="4725144"/>
            <a:ext cx="5040560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보건</a:t>
            </a:r>
            <a:endParaRPr lang="ko-KR" altLang="en-US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5445224"/>
            <a:ext cx="56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FF0000"/>
                </a:solidFill>
                <a:latin typeface="HY신명조" pitchFamily="18" charset="-127"/>
                <a:ea typeface="HY신명조" pitchFamily="18" charset="-127"/>
              </a:rPr>
              <a:t>신뢰</a:t>
            </a:r>
            <a:r>
              <a:rPr lang="ko-KR" altLang="en-US" b="1" dirty="0">
                <a:latin typeface="HY신명조" pitchFamily="18" charset="-127"/>
                <a:ea typeface="HY신명조" pitchFamily="18" charset="-127"/>
              </a:rPr>
              <a:t>로 </a:t>
            </a:r>
            <a:r>
              <a:rPr lang="ko-KR" altLang="en-US" b="1" dirty="0" smtClean="0">
                <a:latin typeface="HY신명조" pitchFamily="18" charset="-127"/>
                <a:ea typeface="HY신명조" pitchFamily="18" charset="-127"/>
              </a:rPr>
              <a:t>함께 하는 </a:t>
            </a:r>
            <a:r>
              <a:rPr lang="ko-KR" altLang="en-US" b="1" dirty="0" smtClean="0">
                <a:solidFill>
                  <a:srgbClr val="FF0000"/>
                </a:solidFill>
                <a:latin typeface="HY신명조" pitchFamily="18" charset="-127"/>
                <a:ea typeface="HY신명조" pitchFamily="18" charset="-127"/>
              </a:rPr>
              <a:t>보건 교과서</a:t>
            </a:r>
            <a:r>
              <a:rPr lang="ko-KR" altLang="en-US" b="1" dirty="0" smtClean="0">
                <a:latin typeface="HY신명조" pitchFamily="18" charset="-127"/>
                <a:ea typeface="HY신명조" pitchFamily="18" charset="-127"/>
              </a:rPr>
              <a:t>가 되겠습니다</a:t>
            </a:r>
            <a:r>
              <a:rPr lang="en-US" altLang="ko-KR" b="1" dirty="0" smtClean="0">
                <a:latin typeface="HY신명조" pitchFamily="18" charset="-127"/>
                <a:ea typeface="HY신명조" pitchFamily="18" charset="-127"/>
              </a:rPr>
              <a:t>.</a:t>
            </a:r>
            <a:endParaRPr lang="ko-KR" altLang="en-US" b="1" dirty="0"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13" name="Picture 2" descr="D:\chuljokim-2017.8.23\로고-각종회사관련로고자료\동화사로고-컬러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69" y="5814556"/>
            <a:ext cx="1100541" cy="44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47" descr="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0076" t="55898" r="9434" b="16598"/>
            <a:stretch/>
          </p:blipFill>
          <p:spPr bwMode="auto">
            <a:xfrm>
              <a:off x="0" y="4191000"/>
              <a:ext cx="91440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7" descr="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0177" t="19648" r="9333" b="37129"/>
            <a:stretch/>
          </p:blipFill>
          <p:spPr bwMode="auto">
            <a:xfrm>
              <a:off x="0" y="0"/>
              <a:ext cx="91440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 descr="D:\chuljokim-2017.8.23\로고-각종회사관련로고자료\동화사로고-컬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53336"/>
            <a:ext cx="760120" cy="3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5771532" y="6453336"/>
            <a:ext cx="2304256" cy="263525"/>
            <a:chOff x="425450" y="980728"/>
            <a:chExt cx="2820987" cy="26352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611560" y="980728"/>
            <a:ext cx="7560840" cy="3505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동화사</a:t>
            </a:r>
            <a:r>
              <a:rPr lang="ko-KR" altLang="en-US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교과서 발행 역사</a:t>
            </a:r>
            <a:endParaRPr lang="ko-KR" altLang="en-US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3450" y="1484784"/>
            <a:ext cx="5315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1994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</a:t>
            </a:r>
            <a:r>
              <a:rPr lang="ko-KR" altLang="en-US" sz="1600" b="1" dirty="0" smtClean="0"/>
              <a:t>제</a:t>
            </a:r>
            <a:r>
              <a:rPr lang="en-US" altLang="ko-KR" sz="1600" b="1" dirty="0" smtClean="0"/>
              <a:t>6</a:t>
            </a:r>
            <a:r>
              <a:rPr lang="ko-KR" altLang="en-US" sz="1600" b="1" dirty="0" smtClean="0"/>
              <a:t>차 교육과정 중학교 검정교과서 합격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과학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03450" y="1854116"/>
            <a:ext cx="7168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1995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</a:t>
            </a:r>
            <a:r>
              <a:rPr lang="ko-KR" altLang="en-US" sz="1600" b="1" dirty="0" smtClean="0"/>
              <a:t>제</a:t>
            </a:r>
            <a:r>
              <a:rPr lang="en-US" altLang="ko-KR" sz="1600" b="1" dirty="0" smtClean="0"/>
              <a:t>6</a:t>
            </a:r>
            <a:r>
              <a:rPr lang="ko-KR" altLang="en-US" sz="1600" b="1" dirty="0" smtClean="0"/>
              <a:t>차 교육과정 고등학교 검정교과서 적격 판정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수학</a:t>
            </a:r>
            <a:r>
              <a:rPr lang="en-US" altLang="ko-KR" sz="1600" b="1" dirty="0" smtClean="0"/>
              <a:t>10, </a:t>
            </a:r>
            <a:r>
              <a:rPr lang="ko-KR" altLang="en-US" sz="1600" b="1" dirty="0" smtClean="0"/>
              <a:t>회계원리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03450" y="2215054"/>
            <a:ext cx="5262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2000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</a:t>
            </a:r>
            <a:r>
              <a:rPr lang="ko-KR" altLang="en-US" sz="1600" b="1" dirty="0" smtClean="0"/>
              <a:t>제</a:t>
            </a:r>
            <a:r>
              <a:rPr lang="en-US" altLang="ko-KR" sz="1600" b="1" dirty="0" smtClean="0"/>
              <a:t>7</a:t>
            </a:r>
            <a:r>
              <a:rPr lang="ko-KR" altLang="en-US" sz="1600" b="1" dirty="0" smtClean="0"/>
              <a:t>차 교육과정 중학교 검정교과서 적격 판정</a:t>
            </a:r>
            <a:endParaRPr lang="en-US" altLang="ko-KR" sz="1600" b="1" dirty="0" smtClean="0"/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 (</a:t>
            </a:r>
            <a:r>
              <a:rPr lang="ko-KR" altLang="en-US" sz="1600" b="1" dirty="0" smtClean="0"/>
              <a:t>영어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사회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과학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기술가정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체육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 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한문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03450" y="2780928"/>
            <a:ext cx="7378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2001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</a:t>
            </a:r>
            <a:r>
              <a:rPr lang="ko-KR" altLang="en-US" sz="1600" b="1" dirty="0" smtClean="0"/>
              <a:t>제</a:t>
            </a:r>
            <a:r>
              <a:rPr lang="en-US" altLang="ko-KR" sz="1600" b="1" dirty="0" smtClean="0"/>
              <a:t>7</a:t>
            </a:r>
            <a:r>
              <a:rPr lang="ko-KR" altLang="en-US" sz="1600" b="1" dirty="0" smtClean="0"/>
              <a:t>차 교육과정 고등학교 검정교과서 적격 판정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수학</a:t>
            </a:r>
            <a:r>
              <a:rPr lang="en-US" altLang="ko-KR" sz="1600" b="1" dirty="0" smtClean="0"/>
              <a:t>10, </a:t>
            </a:r>
            <a:r>
              <a:rPr lang="ko-KR" altLang="en-US" sz="1600" b="1" dirty="0" smtClean="0"/>
              <a:t>회계원리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03450" y="3140968"/>
            <a:ext cx="6272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2008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2006 </a:t>
            </a:r>
            <a:r>
              <a:rPr lang="ko-KR" altLang="en-US" sz="1600" b="1" dirty="0" smtClean="0"/>
              <a:t>개정 교육과정 중학교 검정교과서 적격 판정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수학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03450" y="3573016"/>
            <a:ext cx="7491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2009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2007 </a:t>
            </a:r>
            <a:r>
              <a:rPr lang="ko-KR" altLang="en-US" sz="1600" b="1" dirty="0" smtClean="0"/>
              <a:t>개정 교육과정 중학교 검정교과서 적격 판정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과학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한문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체육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03450" y="4005064"/>
            <a:ext cx="6272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2010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2007 </a:t>
            </a:r>
            <a:r>
              <a:rPr lang="ko-KR" altLang="en-US" sz="1600" b="1" dirty="0" smtClean="0"/>
              <a:t>개정 교육과정 중학교 검정교과서 적격 판정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보건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03450" y="4365104"/>
            <a:ext cx="5676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2012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2009 </a:t>
            </a:r>
            <a:r>
              <a:rPr lang="ko-KR" altLang="en-US" sz="1600" b="1" dirty="0" smtClean="0"/>
              <a:t>개정 교육과정 중학교 인정교과서 적격 판정</a:t>
            </a:r>
            <a:endParaRPr lang="en-US" altLang="ko-KR" sz="1600" b="1" dirty="0" smtClean="0"/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(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보건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한문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진로와 직업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03450" y="4941168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2013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2009 </a:t>
            </a:r>
            <a:r>
              <a:rPr lang="ko-KR" altLang="en-US" sz="1600" b="1" dirty="0" smtClean="0"/>
              <a:t>개정 교육과정 고등학교 인정교과서 적격 판정</a:t>
            </a:r>
            <a:endParaRPr lang="en-US" altLang="ko-KR" sz="1600" b="1" dirty="0" smtClean="0"/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(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고등한문</a:t>
            </a:r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진로와 직업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03450" y="5551084"/>
            <a:ext cx="7026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2017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2015 </a:t>
            </a:r>
            <a:r>
              <a:rPr lang="ko-KR" altLang="en-US" sz="1600" b="1" dirty="0" smtClean="0"/>
              <a:t>개정 교육과정 중학교 인정교과서 적격 판정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보건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한문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5" name="줄무늬가 있는 오른쪽 화살표 24"/>
          <p:cNvSpPr/>
          <p:nvPr/>
        </p:nvSpPr>
        <p:spPr>
          <a:xfrm>
            <a:off x="755576" y="1569422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줄무늬가 있는 오른쪽 화살표 25"/>
          <p:cNvSpPr/>
          <p:nvPr/>
        </p:nvSpPr>
        <p:spPr>
          <a:xfrm>
            <a:off x="755576" y="1938754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줄무늬가 있는 오른쪽 화살표 26"/>
          <p:cNvSpPr/>
          <p:nvPr/>
        </p:nvSpPr>
        <p:spPr>
          <a:xfrm>
            <a:off x="755576" y="2276872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줄무늬가 있는 오른쪽 화살표 27"/>
          <p:cNvSpPr/>
          <p:nvPr/>
        </p:nvSpPr>
        <p:spPr>
          <a:xfrm>
            <a:off x="755576" y="2865566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줄무늬가 있는 오른쪽 화살표 28"/>
          <p:cNvSpPr/>
          <p:nvPr/>
        </p:nvSpPr>
        <p:spPr>
          <a:xfrm>
            <a:off x="755576" y="3225606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줄무늬가 있는 오른쪽 화살표 29"/>
          <p:cNvSpPr/>
          <p:nvPr/>
        </p:nvSpPr>
        <p:spPr>
          <a:xfrm>
            <a:off x="755576" y="3657654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줄무늬가 있는 오른쪽 화살표 30"/>
          <p:cNvSpPr/>
          <p:nvPr/>
        </p:nvSpPr>
        <p:spPr>
          <a:xfrm>
            <a:off x="755576" y="4089702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줄무늬가 있는 오른쪽 화살표 31"/>
          <p:cNvSpPr/>
          <p:nvPr/>
        </p:nvSpPr>
        <p:spPr>
          <a:xfrm>
            <a:off x="755576" y="4437112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줄무늬가 있는 오른쪽 화살표 32"/>
          <p:cNvSpPr/>
          <p:nvPr/>
        </p:nvSpPr>
        <p:spPr>
          <a:xfrm>
            <a:off x="755576" y="5013176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줄무늬가 있는 오른쪽 화살표 33"/>
          <p:cNvSpPr/>
          <p:nvPr/>
        </p:nvSpPr>
        <p:spPr>
          <a:xfrm>
            <a:off x="755576" y="5635722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1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419872" y="1340768"/>
            <a:ext cx="410445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err="1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동화사</a:t>
            </a:r>
            <a:endParaRPr lang="en-US" altLang="ko-KR" sz="2000" dirty="0" smtClean="0">
              <a:solidFill>
                <a:schemeClr val="tx1"/>
              </a:solidFill>
              <a:latin typeface="Adobe 명조 Std M" pitchFamily="18" charset="-127"/>
              <a:ea typeface="Adobe 명조 Std M" pitchFamily="18" charset="-127"/>
            </a:endParaRPr>
          </a:p>
          <a:p>
            <a:r>
              <a:rPr lang="ko-KR" altLang="en-US" sz="3200" dirty="0" smtClean="0">
                <a:solidFill>
                  <a:srgbClr val="FF0000"/>
                </a:solidFill>
                <a:latin typeface="Adobe 명조 Std M" pitchFamily="18" charset="-127"/>
                <a:ea typeface="Adobe 명조 Std M" pitchFamily="18" charset="-127"/>
              </a:rPr>
              <a:t>보건</a:t>
            </a:r>
            <a:r>
              <a:rPr lang="ko-KR" altLang="en-US" dirty="0" smtClean="0">
                <a:solidFill>
                  <a:srgbClr val="FF0000"/>
                </a:solidFill>
                <a:latin typeface="Adobe 명조 Std M" pitchFamily="18" charset="-127"/>
                <a:ea typeface="Adobe 명조 Std M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교과서는</a:t>
            </a:r>
            <a:r>
              <a:rPr lang="ko-KR" altLang="en-US" dirty="0" smtClean="0">
                <a:solidFill>
                  <a:srgbClr val="FF0000"/>
                </a:solidFill>
                <a:latin typeface="Adobe 명조 Std M" pitchFamily="18" charset="-127"/>
                <a:ea typeface="Adobe 명조 Std M" pitchFamily="18" charset="-127"/>
              </a:rPr>
              <a:t> </a:t>
            </a:r>
            <a:endParaRPr lang="ko-KR" altLang="en-US" dirty="0">
              <a:solidFill>
                <a:srgbClr val="FF0000"/>
              </a:solidFill>
              <a:latin typeface="Adobe 명조 Std M" pitchFamily="18" charset="-127"/>
              <a:ea typeface="Adobe 명조 Std 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635896" y="2348880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개정 교육과정을 충실히 반영한 교과서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635896" y="3068960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내 몸과 마음을 알게 해 주는 친구 같은 교과서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35896" y="3789040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건강과 바른 생활 습관의 소중함을 알려 주는 교과서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635896" y="4509120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건강한 생활의 길잡이가 되는 교과서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635896" y="5301208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자기 주도적 학습이 가능한 교과서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5" name="줄무늬가 있는 오른쪽 화살표 14"/>
          <p:cNvSpPr/>
          <p:nvPr/>
        </p:nvSpPr>
        <p:spPr>
          <a:xfrm>
            <a:off x="3347864" y="2444703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줄무늬가 있는 오른쪽 화살표 15"/>
          <p:cNvSpPr/>
          <p:nvPr/>
        </p:nvSpPr>
        <p:spPr>
          <a:xfrm>
            <a:off x="3347864" y="3176972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>
            <a:off x="3347864" y="3861048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줄무늬가 있는 오른쪽 화살표 17"/>
          <p:cNvSpPr/>
          <p:nvPr/>
        </p:nvSpPr>
        <p:spPr>
          <a:xfrm>
            <a:off x="3347864" y="4593317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줄무늬가 있는 오른쪽 화살표 18"/>
          <p:cNvSpPr/>
          <p:nvPr/>
        </p:nvSpPr>
        <p:spPr>
          <a:xfrm>
            <a:off x="3347864" y="5409220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Administrator\Desktop\교과서-홈페이지 홍보\보건해설서JPG파일들\보건표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5020" r="5652" b="4799"/>
          <a:stretch/>
        </p:blipFill>
        <p:spPr bwMode="auto">
          <a:xfrm>
            <a:off x="160040" y="1931516"/>
            <a:ext cx="29718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그룹 20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6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모서리가 둥근 직사각형 49"/>
          <p:cNvSpPr/>
          <p:nvPr/>
        </p:nvSpPr>
        <p:spPr>
          <a:xfrm>
            <a:off x="251520" y="2024844"/>
            <a:ext cx="3384376" cy="1042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251520" y="2677562"/>
            <a:ext cx="3384376" cy="32734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251520" y="5661248"/>
            <a:ext cx="3384376" cy="1042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dministrator\Desktop\교과서-홈페이지 홍보\보건해설서JPG파일들\막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34376"/>
          <a:stretch/>
        </p:blipFill>
        <p:spPr bwMode="auto">
          <a:xfrm>
            <a:off x="35496" y="1052736"/>
            <a:ext cx="596265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7" descr="2"/>
          <p:cNvPicPr>
            <a:picLocks noChangeAspect="1" noChangeArrowheads="1"/>
          </p:cNvPicPr>
          <p:nvPr/>
        </p:nvPicPr>
        <p:blipFill rotWithShape="1">
          <a:blip r:embed="rId3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539552" y="908720"/>
            <a:ext cx="763284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보건 교과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핵심</a:t>
            </a:r>
            <a:r>
              <a:rPr lang="ko-KR" altLang="en-US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역량</a:t>
            </a:r>
            <a:r>
              <a:rPr lang="ko-KR" altLang="en-US" dirty="0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 구현</a:t>
            </a:r>
            <a:r>
              <a:rPr lang="ko-KR" altLang="en-US" dirty="0" smtClean="0">
                <a:solidFill>
                  <a:srgbClr val="FF0000"/>
                </a:solidFill>
                <a:latin typeface="Adobe 명조 Std M" pitchFamily="18" charset="-127"/>
                <a:ea typeface="Adobe 명조 Std M" pitchFamily="18" charset="-127"/>
              </a:rPr>
              <a:t> </a:t>
            </a:r>
            <a:endParaRPr lang="ko-KR" altLang="en-US" dirty="0">
              <a:solidFill>
                <a:srgbClr val="FF0000"/>
              </a:solidFill>
              <a:latin typeface="Adobe 명조 Std M" pitchFamily="18" charset="-127"/>
              <a:ea typeface="Adobe 명조 Std 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47564" y="1808820"/>
            <a:ext cx="2484276" cy="4320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보건 교과의 핵심 역량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779912" y="1808820"/>
            <a:ext cx="4968552" cy="432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교과서에서의 핵심 역량 구현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24208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n-ea"/>
              </a:rPr>
              <a:t>건강 관리 능력</a:t>
            </a:r>
            <a:endParaRPr lang="ko-KR" altLang="en-US" dirty="0">
              <a:latin typeface="+mn-ea"/>
            </a:endParaRPr>
          </a:p>
        </p:txBody>
      </p:sp>
      <p:sp>
        <p:nvSpPr>
          <p:cNvPr id="14" name="덧셈 기호 13"/>
          <p:cNvSpPr/>
          <p:nvPr/>
        </p:nvSpPr>
        <p:spPr>
          <a:xfrm>
            <a:off x="483221" y="2533546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83568" y="30689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건강</a:t>
            </a:r>
            <a:r>
              <a:rPr lang="en-US" altLang="ko-KR" dirty="0" smtClean="0"/>
              <a:t>·</a:t>
            </a:r>
            <a:r>
              <a:rPr lang="ko-KR" altLang="en-US" dirty="0" smtClean="0"/>
              <a:t>안전</a:t>
            </a:r>
            <a:r>
              <a:rPr lang="en-US" altLang="ko-KR" dirty="0" smtClean="0"/>
              <a:t>·</a:t>
            </a:r>
            <a:r>
              <a:rPr lang="ko-KR" altLang="en-US" dirty="0" smtClean="0"/>
              <a:t>위험 인식 능력</a:t>
            </a:r>
            <a:endParaRPr lang="ko-KR" altLang="en-US" dirty="0"/>
          </a:p>
        </p:txBody>
      </p:sp>
      <p:sp>
        <p:nvSpPr>
          <p:cNvPr id="16" name="덧셈 기호 15"/>
          <p:cNvSpPr/>
          <p:nvPr/>
        </p:nvSpPr>
        <p:spPr>
          <a:xfrm>
            <a:off x="483221" y="3222268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83568" y="37170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n-ea"/>
              </a:rPr>
              <a:t>건강 정보</a:t>
            </a:r>
            <a:r>
              <a:rPr lang="en-US" altLang="ko-KR" dirty="0" smtClean="0">
                <a:latin typeface="+mn-ea"/>
              </a:rPr>
              <a:t>·</a:t>
            </a:r>
            <a:r>
              <a:rPr lang="ko-KR" altLang="en-US" dirty="0" smtClean="0">
                <a:latin typeface="+mn-ea"/>
              </a:rPr>
              <a:t>자원 활용 능력</a:t>
            </a:r>
            <a:endParaRPr lang="ko-KR" altLang="en-US" dirty="0">
              <a:latin typeface="+mn-ea"/>
            </a:endParaRPr>
          </a:p>
        </p:txBody>
      </p:sp>
      <p:sp>
        <p:nvSpPr>
          <p:cNvPr id="18" name="덧셈 기호 17"/>
          <p:cNvSpPr/>
          <p:nvPr/>
        </p:nvSpPr>
        <p:spPr>
          <a:xfrm>
            <a:off x="483221" y="3870340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83568" y="43651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건강 의사소통 능력</a:t>
            </a:r>
            <a:endParaRPr lang="ko-KR" altLang="en-US" dirty="0"/>
          </a:p>
        </p:txBody>
      </p:sp>
      <p:sp>
        <p:nvSpPr>
          <p:cNvPr id="20" name="덧셈 기호 19"/>
          <p:cNvSpPr/>
          <p:nvPr/>
        </p:nvSpPr>
        <p:spPr>
          <a:xfrm>
            <a:off x="483221" y="4477762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83568" y="50851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건강 의사 결정 능력</a:t>
            </a:r>
            <a:endParaRPr lang="ko-KR" altLang="en-US" dirty="0"/>
          </a:p>
        </p:txBody>
      </p:sp>
      <p:sp>
        <p:nvSpPr>
          <p:cNvPr id="22" name="덧셈 기호 21"/>
          <p:cNvSpPr/>
          <p:nvPr/>
        </p:nvSpPr>
        <p:spPr>
          <a:xfrm>
            <a:off x="483221" y="5197842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83568" y="566124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건강 사회</a:t>
            </a:r>
            <a:r>
              <a:rPr lang="en-US" altLang="ko-KR" dirty="0" smtClean="0"/>
              <a:t>·</a:t>
            </a:r>
            <a:r>
              <a:rPr lang="ko-KR" altLang="en-US" dirty="0" smtClean="0"/>
              <a:t>문화 공동체 의식</a:t>
            </a:r>
            <a:endParaRPr lang="ko-KR" altLang="en-US" dirty="0"/>
          </a:p>
        </p:txBody>
      </p:sp>
      <p:sp>
        <p:nvSpPr>
          <p:cNvPr id="24" name="덧셈 기호 23"/>
          <p:cNvSpPr/>
          <p:nvPr/>
        </p:nvSpPr>
        <p:spPr>
          <a:xfrm>
            <a:off x="483221" y="5773906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067944" y="24208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  <a:latin typeface="Adobe 고딕 Std B" pitchFamily="34" charset="-127"/>
                <a:ea typeface="Adobe 고딕 Std B" pitchFamily="34" charset="-127"/>
              </a:rPr>
              <a:t>대단원 열기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에서 배울 내용에 대한 성취 기준 제시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3" name="덧셈 기호 32"/>
          <p:cNvSpPr/>
          <p:nvPr/>
        </p:nvSpPr>
        <p:spPr>
          <a:xfrm>
            <a:off x="3867597" y="2533546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4067944" y="320368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생활 소재를 이용한 </a:t>
            </a:r>
            <a:r>
              <a:rPr lang="ko-KR" altLang="en-US" dirty="0" smtClean="0">
                <a:solidFill>
                  <a:schemeClr val="accent2"/>
                </a:solidFill>
                <a:latin typeface="Adobe 고딕 Std B" pitchFamily="34" charset="-127"/>
                <a:ea typeface="Adobe 고딕 Std B" pitchFamily="34" charset="-127"/>
              </a:rPr>
              <a:t>생각 열기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로 동기 유발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6" name="덧셈 기호 35"/>
          <p:cNvSpPr/>
          <p:nvPr/>
        </p:nvSpPr>
        <p:spPr>
          <a:xfrm>
            <a:off x="3867597" y="3316342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4067944" y="38517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  <a:latin typeface="Adobe 고딕 Std B" pitchFamily="34" charset="-127"/>
                <a:ea typeface="Adobe 고딕 Std B" pitchFamily="34" charset="-127"/>
              </a:rPr>
              <a:t>학습 목표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를 통한 내용 핵심 역량 인지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9" name="덧셈 기호 38"/>
          <p:cNvSpPr/>
          <p:nvPr/>
        </p:nvSpPr>
        <p:spPr>
          <a:xfrm>
            <a:off x="3867597" y="3892406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067944" y="44998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  <a:latin typeface="Adobe 고딕 Std B" pitchFamily="34" charset="-127"/>
                <a:ea typeface="Adobe 고딕 Std B" pitchFamily="34" charset="-127"/>
              </a:rPr>
              <a:t>활동하기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로 </a:t>
            </a:r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차시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중단원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대단원 핵심 역량 탐구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42" name="덧셈 기호 41"/>
          <p:cNvSpPr/>
          <p:nvPr/>
        </p:nvSpPr>
        <p:spPr>
          <a:xfrm>
            <a:off x="3867597" y="4612486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067944" y="52919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  <a:latin typeface="Adobe 고딕 Std B" pitchFamily="34" charset="-127"/>
                <a:ea typeface="Adobe 고딕 Std B" pitchFamily="34" charset="-127"/>
              </a:rPr>
              <a:t>지식 더하기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dirty="0" smtClean="0">
                <a:solidFill>
                  <a:schemeClr val="accent2"/>
                </a:solidFill>
                <a:latin typeface="Adobe 고딕 Std B" pitchFamily="34" charset="-127"/>
                <a:ea typeface="Adobe 고딕 Std B" pitchFamily="34" charset="-127"/>
              </a:rPr>
              <a:t>읽을거리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를 통한 보충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보강 학습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45" name="덧셈 기호 44"/>
          <p:cNvSpPr/>
          <p:nvPr/>
        </p:nvSpPr>
        <p:spPr>
          <a:xfrm>
            <a:off x="3867597" y="5404574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4067944" y="595102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  <a:latin typeface="Adobe 고딕 Std B" pitchFamily="34" charset="-127"/>
                <a:ea typeface="Adobe 고딕 Std B" pitchFamily="34" charset="-127"/>
              </a:rPr>
              <a:t>건강 생활 실천하기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로 교과 핵심 역량을 실생활에 적용하고 실천하기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48" name="덧셈 기호 47"/>
          <p:cNvSpPr/>
          <p:nvPr/>
        </p:nvSpPr>
        <p:spPr>
          <a:xfrm>
            <a:off x="3867597" y="6063679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3" grpId="0"/>
      <p:bldP spid="32" grpId="0"/>
      <p:bldP spid="35" grpId="0"/>
      <p:bldP spid="38" grpId="0"/>
      <p:bldP spid="41" grpId="0"/>
      <p:bldP spid="44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교과서-홈페이지 홍보\보건해설서JPG파일들\막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34376"/>
          <a:stretch/>
        </p:blipFill>
        <p:spPr bwMode="auto">
          <a:xfrm>
            <a:off x="35496" y="1052736"/>
            <a:ext cx="596265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7" descr="2"/>
          <p:cNvPicPr>
            <a:picLocks noChangeAspect="1" noChangeArrowheads="1"/>
          </p:cNvPicPr>
          <p:nvPr/>
        </p:nvPicPr>
        <p:blipFill rotWithShape="1">
          <a:blip r:embed="rId3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39552" y="908720"/>
            <a:ext cx="763284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교과서의 </a:t>
            </a:r>
            <a:r>
              <a:rPr lang="ko-KR" altLang="en-US" dirty="0" smtClean="0">
                <a:solidFill>
                  <a:schemeClr val="accent4"/>
                </a:solidFill>
                <a:latin typeface="Adobe 고딕 Std B" pitchFamily="34" charset="-127"/>
                <a:ea typeface="Adobe 고딕 Std B" pitchFamily="34" charset="-127"/>
              </a:rPr>
              <a:t>흐름</a:t>
            </a:r>
            <a:r>
              <a:rPr lang="ko-KR" altLang="en-US" dirty="0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 및 </a:t>
            </a:r>
            <a:r>
              <a:rPr lang="ko-KR" altLang="en-US" dirty="0" smtClean="0">
                <a:solidFill>
                  <a:schemeClr val="accent4"/>
                </a:solidFill>
                <a:latin typeface="Adobe 고딕 Std B" pitchFamily="34" charset="-127"/>
                <a:ea typeface="Adobe 고딕 Std B" pitchFamily="34" charset="-127"/>
              </a:rPr>
              <a:t>과정 중심</a:t>
            </a:r>
            <a:r>
              <a:rPr lang="ko-KR" altLang="en-US" dirty="0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의 평가 구현</a:t>
            </a:r>
            <a:endParaRPr lang="ko-KR" altLang="en-US" dirty="0">
              <a:solidFill>
                <a:srgbClr val="FF0000"/>
              </a:solidFill>
              <a:latin typeface="Adobe 명조 Std M" pitchFamily="18" charset="-127"/>
              <a:ea typeface="Adobe 명조 Std M" pitchFamily="18" charset="-127"/>
            </a:endParaRPr>
          </a:p>
        </p:txBody>
      </p:sp>
      <p:pic>
        <p:nvPicPr>
          <p:cNvPr id="7" name="Picture 8" descr="C:\Users\Administrator\Desktop\교과서-홈페이지 홍보\보건해설서JPG파일들\교과서흐름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8800"/>
            <a:ext cx="4838972" cy="492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2132856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교과 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내용 학습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28384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활동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하기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482" y="5085184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스스로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정리하</a:t>
            </a:r>
            <a:r>
              <a:rPr lang="ko-KR" altLang="en-US" dirty="0">
                <a:latin typeface="Adobe 고딕 Std B" pitchFamily="34" charset="-127"/>
                <a:ea typeface="Adobe 고딕 Std B" pitchFamily="34" charset="-127"/>
              </a:rPr>
              <a:t>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6200" y="5736699"/>
            <a:ext cx="1157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건강 생활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실천하</a:t>
            </a:r>
            <a:r>
              <a:rPr lang="ko-KR" altLang="en-US" dirty="0">
                <a:latin typeface="Adobe 고딕 Std B" pitchFamily="34" charset="-127"/>
                <a:ea typeface="Adobe 고딕 Std B" pitchFamily="34" charset="-127"/>
              </a:rPr>
              <a:t>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5127" y="4653136"/>
            <a:ext cx="1157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대단원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학습 내용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정</a:t>
            </a:r>
            <a:r>
              <a:rPr lang="ko-KR" altLang="en-US" dirty="0">
                <a:latin typeface="Adobe 고딕 Std B" pitchFamily="34" charset="-127"/>
                <a:ea typeface="Adobe 고딕 Std B" pitchFamily="34" charset="-127"/>
              </a:rPr>
              <a:t>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4925" y="285467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비주얼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씽</a:t>
            </a:r>
            <a:r>
              <a:rPr lang="ko-KR" altLang="en-US" dirty="0" err="1">
                <a:latin typeface="Adobe 고딕 Std B" pitchFamily="34" charset="-127"/>
                <a:ea typeface="Adobe 고딕 Std B" pitchFamily="34" charset="-127"/>
              </a:rPr>
              <a:t>킹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92080" y="1808820"/>
            <a:ext cx="3672408" cy="3240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교과 학습에 대한 이해 성취도 반영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292080" y="3852776"/>
            <a:ext cx="3672408" cy="3240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교과 핵심 역량 과정 평가 적용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7839" y="2208346"/>
            <a:ext cx="210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스스로 정리하기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7" name="덧셈 기호 16"/>
          <p:cNvSpPr/>
          <p:nvPr/>
        </p:nvSpPr>
        <p:spPr>
          <a:xfrm>
            <a:off x="5436096" y="2312005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567839" y="2594521"/>
            <a:ext cx="282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Adobe 고딕 Std B" pitchFamily="34" charset="-127"/>
                <a:ea typeface="Adobe 고딕 Std B" pitchFamily="34" charset="-127"/>
              </a:rPr>
              <a:t>대단원 학습 내용 정리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9" name="덧셈 기호 18"/>
          <p:cNvSpPr/>
          <p:nvPr/>
        </p:nvSpPr>
        <p:spPr>
          <a:xfrm>
            <a:off x="5436096" y="2698180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567839" y="4329677"/>
            <a:ext cx="156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활동하기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1" name="덧셈 기호 20"/>
          <p:cNvSpPr/>
          <p:nvPr/>
        </p:nvSpPr>
        <p:spPr>
          <a:xfrm>
            <a:off x="5436096" y="4433336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567839" y="4715852"/>
            <a:ext cx="282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건강 생활 실천하기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3" name="덧셈 기호 22"/>
          <p:cNvSpPr/>
          <p:nvPr/>
        </p:nvSpPr>
        <p:spPr>
          <a:xfrm>
            <a:off x="5436096" y="4819511"/>
            <a:ext cx="144016" cy="14401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1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교과서-홈페이지 홍보\보건해설서JPG파일들\막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34376"/>
          <a:stretch/>
        </p:blipFill>
        <p:spPr bwMode="auto">
          <a:xfrm>
            <a:off x="35496" y="908720"/>
            <a:ext cx="596265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7" descr="2"/>
          <p:cNvPicPr>
            <a:picLocks noChangeAspect="1" noChangeArrowheads="1"/>
          </p:cNvPicPr>
          <p:nvPr/>
        </p:nvPicPr>
        <p:blipFill rotWithShape="1">
          <a:blip r:embed="rId3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39552" y="764704"/>
            <a:ext cx="763284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교과서 및 지도서의 </a:t>
            </a:r>
            <a:r>
              <a:rPr lang="ko-KR" altLang="en-US" dirty="0" smtClean="0">
                <a:solidFill>
                  <a:schemeClr val="accent4"/>
                </a:solidFill>
                <a:latin typeface="Adobe 고딕 Std B" pitchFamily="34" charset="-127"/>
                <a:ea typeface="Adobe 고딕 Std B" pitchFamily="34" charset="-127"/>
              </a:rPr>
              <a:t>집필 방향</a:t>
            </a:r>
            <a:endParaRPr lang="ko-KR" altLang="en-US" dirty="0">
              <a:solidFill>
                <a:srgbClr val="FF0000"/>
              </a:solidFill>
              <a:latin typeface="Adobe 명조 Std M" pitchFamily="18" charset="-127"/>
              <a:ea typeface="Adobe 명조 Std M" pitchFamily="18" charset="-127"/>
            </a:endParaRPr>
          </a:p>
        </p:txBody>
      </p:sp>
      <p:pic>
        <p:nvPicPr>
          <p:cNvPr id="3081" name="Picture 9" descr="C:\Users\Administrator\Desktop\교과서-홈페이지 홍보\보건해설서JPG파일들\동화사보건교과서밑판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4879" r="4540" b="3644"/>
          <a:stretch/>
        </p:blipFill>
        <p:spPr bwMode="auto">
          <a:xfrm>
            <a:off x="609150" y="1628799"/>
            <a:ext cx="7851281" cy="521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그룹 35"/>
          <p:cNvGrpSpPr/>
          <p:nvPr/>
        </p:nvGrpSpPr>
        <p:grpSpPr>
          <a:xfrm>
            <a:off x="683568" y="1593175"/>
            <a:ext cx="2160240" cy="1360225"/>
            <a:chOff x="683568" y="1593175"/>
            <a:chExt cx="2160240" cy="1360225"/>
          </a:xfrm>
        </p:grpSpPr>
        <p:sp>
          <p:nvSpPr>
            <p:cNvPr id="34" name="TextBox 33"/>
            <p:cNvSpPr txBox="1"/>
            <p:nvPr/>
          </p:nvSpPr>
          <p:spPr>
            <a:xfrm>
              <a:off x="946102" y="1593175"/>
              <a:ext cx="1483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Adobe 고딕 Std B" pitchFamily="34" charset="-127"/>
                  <a:ea typeface="Adobe 고딕 Std B" pitchFamily="34" charset="-127"/>
                </a:rPr>
                <a:t>교과 역량을 충실히</a:t>
              </a:r>
              <a:endParaRPr lang="en-US" altLang="ko-KR" sz="1200" dirty="0" smtClean="0">
                <a:latin typeface="Adobe 고딕 Std B" pitchFamily="34" charset="-127"/>
                <a:ea typeface="Adobe 고딕 Std B" pitchFamily="34" charset="-127"/>
              </a:endParaRPr>
            </a:p>
            <a:p>
              <a:pPr algn="ctr"/>
              <a:r>
                <a:rPr lang="ko-KR" altLang="en-US" sz="1200" dirty="0" smtClean="0">
                  <a:latin typeface="Adobe 고딕 Std B" pitchFamily="34" charset="-127"/>
                  <a:ea typeface="Adobe 고딕 Std B" pitchFamily="34" charset="-127"/>
                </a:rPr>
                <a:t> 반영한 교과서</a:t>
              </a:r>
              <a:endParaRPr lang="ko-KR" altLang="en-US" sz="1200" dirty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3568" y="2060848"/>
              <a:ext cx="21602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교과의 </a:t>
              </a:r>
              <a:r>
                <a:rPr lang="en-US" altLang="ko-KR" sz="1300" dirty="0" smtClean="0">
                  <a:latin typeface="Adobe 명조 Std M" pitchFamily="18" charset="-127"/>
                  <a:ea typeface="Adobe 명조 Std M" pitchFamily="18" charset="-127"/>
                </a:rPr>
                <a:t>4</a:t>
              </a:r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개의 </a:t>
              </a:r>
              <a:r>
                <a:rPr lang="ko-KR" altLang="en-US" sz="1300" dirty="0" err="1" smtClean="0">
                  <a:latin typeface="Adobe 명조 Std M" pitchFamily="18" charset="-127"/>
                  <a:ea typeface="Adobe 명조 Std M" pitchFamily="18" charset="-127"/>
                </a:rPr>
                <a:t>대영역을</a:t>
              </a:r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  </a:t>
              </a:r>
              <a:r>
                <a:rPr lang="en-US" altLang="ko-KR" sz="1300" dirty="0" smtClean="0">
                  <a:latin typeface="Adobe 명조 Std M" pitchFamily="18" charset="-127"/>
                  <a:ea typeface="Adobe 명조 Std M" pitchFamily="18" charset="-127"/>
                </a:rPr>
                <a:t>11</a:t>
              </a:r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개의 핵심 개념으로</a:t>
              </a:r>
              <a:endParaRPr lang="en-US" altLang="ko-KR" sz="1300" dirty="0" smtClean="0">
                <a:latin typeface="Adobe 명조 Std M" pitchFamily="18" charset="-127"/>
                <a:ea typeface="Adobe 명조 Std M" pitchFamily="18" charset="-127"/>
              </a:endParaRPr>
            </a:p>
            <a:p>
              <a:pPr algn="ctr"/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 하여 내용 요소를 </a:t>
              </a:r>
              <a:endParaRPr lang="en-US" altLang="ko-KR" sz="1300" dirty="0" smtClean="0">
                <a:latin typeface="Adobe 명조 Std M" pitchFamily="18" charset="-127"/>
                <a:ea typeface="Adobe 명조 Std M" pitchFamily="18" charset="-127"/>
              </a:endParaRPr>
            </a:p>
            <a:p>
              <a:pPr algn="ctr"/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철저하게 반영한 교과서</a:t>
              </a:r>
              <a:endParaRPr lang="ko-KR" altLang="en-US" sz="1300" dirty="0">
                <a:latin typeface="Adobe 명조 Std M" pitchFamily="18" charset="-127"/>
                <a:ea typeface="Adobe 명조 Std M" pitchFamily="18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3419872" y="1604292"/>
            <a:ext cx="2160240" cy="1349108"/>
            <a:chOff x="3419872" y="1604292"/>
            <a:chExt cx="2160240" cy="1349108"/>
          </a:xfrm>
        </p:grpSpPr>
        <p:sp>
          <p:nvSpPr>
            <p:cNvPr id="84" name="TextBox 83"/>
            <p:cNvSpPr txBox="1"/>
            <p:nvPr/>
          </p:nvSpPr>
          <p:spPr>
            <a:xfrm>
              <a:off x="3808982" y="1604292"/>
              <a:ext cx="1483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Adobe 고딕 Std B" pitchFamily="34" charset="-127"/>
                  <a:ea typeface="Adobe 고딕 Std B" pitchFamily="34" charset="-127"/>
                </a:rPr>
                <a:t>성취 기준에 적합한</a:t>
              </a:r>
              <a:endParaRPr lang="en-US" altLang="ko-KR" sz="1200" dirty="0" smtClean="0">
                <a:latin typeface="Adobe 고딕 Std B" pitchFamily="34" charset="-127"/>
                <a:ea typeface="Adobe 고딕 Std B" pitchFamily="34" charset="-127"/>
              </a:endParaRPr>
            </a:p>
            <a:p>
              <a:pPr algn="ctr"/>
              <a:r>
                <a:rPr lang="ko-KR" altLang="en-US" sz="1200" dirty="0" smtClean="0">
                  <a:latin typeface="Adobe 고딕 Std B" pitchFamily="34" charset="-127"/>
                  <a:ea typeface="Adobe 고딕 Std B" pitchFamily="34" charset="-127"/>
                </a:rPr>
                <a:t>교과서</a:t>
              </a:r>
              <a:endParaRPr lang="ko-KR" altLang="en-US" sz="1200" dirty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19872" y="2060848"/>
              <a:ext cx="21602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교육과정에 제시된 핵심 개념에 대한 성취 기준을 성취함으로써 과정 중심의 보건 교육 역량 함양</a:t>
              </a:r>
              <a:endParaRPr lang="ko-KR" altLang="en-US" sz="1300" dirty="0">
                <a:latin typeface="Adobe 명조 Std M" pitchFamily="18" charset="-127"/>
                <a:ea typeface="Adobe 명조 Std M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6176656" y="1593175"/>
            <a:ext cx="2160240" cy="1368272"/>
            <a:chOff x="6176656" y="1593175"/>
            <a:chExt cx="2160240" cy="1368272"/>
          </a:xfrm>
        </p:grpSpPr>
        <p:sp>
          <p:nvSpPr>
            <p:cNvPr id="85" name="TextBox 84"/>
            <p:cNvSpPr txBox="1"/>
            <p:nvPr/>
          </p:nvSpPr>
          <p:spPr>
            <a:xfrm>
              <a:off x="6615183" y="1593175"/>
              <a:ext cx="1449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 err="1" smtClean="0">
                  <a:latin typeface="Adobe 고딕 Std B" pitchFamily="34" charset="-127"/>
                  <a:ea typeface="Adobe 고딕 Std B" pitchFamily="34" charset="-127"/>
                </a:rPr>
                <a:t>자기주도덕</a:t>
              </a:r>
              <a:r>
                <a:rPr lang="ko-KR" altLang="en-US" sz="1200" dirty="0" smtClean="0">
                  <a:latin typeface="Adobe 고딕 Std B" pitchFamily="34" charset="-127"/>
                  <a:ea typeface="Adobe 고딕 Std B" pitchFamily="34" charset="-127"/>
                </a:rPr>
                <a:t> 학습이</a:t>
              </a:r>
              <a:endParaRPr lang="en-US" altLang="ko-KR" sz="1200" dirty="0" smtClean="0">
                <a:latin typeface="Adobe 고딕 Std B" pitchFamily="34" charset="-127"/>
                <a:ea typeface="Adobe 고딕 Std B" pitchFamily="34" charset="-127"/>
              </a:endParaRPr>
            </a:p>
            <a:p>
              <a:pPr algn="ctr"/>
              <a:r>
                <a:rPr lang="ko-KR" altLang="en-US" sz="1200" dirty="0" smtClean="0">
                  <a:latin typeface="Adobe 고딕 Std B" pitchFamily="34" charset="-127"/>
                  <a:ea typeface="Adobe 고딕 Std B" pitchFamily="34" charset="-127"/>
                </a:rPr>
                <a:t>가능한 교과서</a:t>
              </a:r>
              <a:endParaRPr lang="ko-KR" altLang="en-US" sz="1200" dirty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176656" y="2068895"/>
              <a:ext cx="21602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생활 중심 소재를 통해 </a:t>
              </a:r>
              <a:endParaRPr lang="en-US" altLang="ko-KR" sz="1300" dirty="0" smtClean="0">
                <a:latin typeface="Adobe 명조 Std M" pitchFamily="18" charset="-127"/>
                <a:ea typeface="Adobe 명조 Std M" pitchFamily="18" charset="-127"/>
              </a:endParaRPr>
            </a:p>
            <a:p>
              <a:pPr algn="ctr"/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학습자의 자기주도적 학습 능력과 사고력</a:t>
              </a:r>
              <a:r>
                <a:rPr lang="en-US" altLang="ko-KR" sz="1300" dirty="0" smtClean="0">
                  <a:latin typeface="Adobe 명조 Std M" pitchFamily="18" charset="-127"/>
                  <a:ea typeface="Adobe 명조 Std M" pitchFamily="18" charset="-127"/>
                </a:rPr>
                <a:t>, </a:t>
              </a:r>
              <a:r>
                <a:rPr lang="ko-KR" altLang="en-US" sz="1300" dirty="0" err="1" smtClean="0">
                  <a:latin typeface="Adobe 명조 Std M" pitchFamily="18" charset="-127"/>
                  <a:ea typeface="Adobe 명조 Std M" pitchFamily="18" charset="-127"/>
                </a:rPr>
                <a:t>탐구력을</a:t>
              </a:r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 높일 수 있는 교과서</a:t>
              </a:r>
              <a:endParaRPr lang="ko-KR" altLang="en-US" sz="1300" dirty="0">
                <a:latin typeface="Adobe 명조 Std M" pitchFamily="18" charset="-127"/>
                <a:ea typeface="Adobe 명조 Std M" pitchFamily="18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683568" y="5451232"/>
            <a:ext cx="2232248" cy="1362144"/>
            <a:chOff x="683568" y="5451232"/>
            <a:chExt cx="2232248" cy="1362144"/>
          </a:xfrm>
        </p:grpSpPr>
        <p:sp>
          <p:nvSpPr>
            <p:cNvPr id="86" name="TextBox 85"/>
            <p:cNvSpPr txBox="1"/>
            <p:nvPr/>
          </p:nvSpPr>
          <p:spPr>
            <a:xfrm>
              <a:off x="1039015" y="5451232"/>
              <a:ext cx="1516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Adobe 고딕 Std B" pitchFamily="34" charset="-127"/>
                  <a:ea typeface="Adobe 고딕 Std B" pitchFamily="34" charset="-127"/>
                </a:rPr>
                <a:t>학교 현장을 고려한 </a:t>
              </a:r>
              <a:endParaRPr lang="en-US" altLang="ko-KR" sz="1200" dirty="0" smtClean="0">
                <a:latin typeface="Adobe 고딕 Std B" pitchFamily="34" charset="-127"/>
                <a:ea typeface="Adobe 고딕 Std B" pitchFamily="34" charset="-127"/>
              </a:endParaRPr>
            </a:p>
            <a:p>
              <a:pPr algn="ctr"/>
              <a:r>
                <a:rPr lang="ko-KR" altLang="en-US" sz="1200" dirty="0" smtClean="0">
                  <a:latin typeface="Adobe 고딕 Std B" pitchFamily="34" charset="-127"/>
                  <a:ea typeface="Adobe 고딕 Std B" pitchFamily="34" charset="-127"/>
                </a:rPr>
                <a:t>교과서</a:t>
              </a:r>
              <a:endParaRPr lang="ko-KR" altLang="en-US" sz="1200" dirty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3568" y="5920824"/>
              <a:ext cx="22322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학교 현장에서의 교육과정 운영을 고려하여 적정 학습량과 현장 적용 가능성이 높은 활동 위주의 교과서</a:t>
              </a:r>
              <a:endParaRPr lang="ko-KR" altLang="en-US" sz="1300" dirty="0">
                <a:latin typeface="Adobe 명조 Std M" pitchFamily="18" charset="-127"/>
                <a:ea typeface="Adobe 명조 Std M" pitchFamily="18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3467372" y="5439357"/>
            <a:ext cx="2160240" cy="1371865"/>
            <a:chOff x="3467372" y="5439357"/>
            <a:chExt cx="2160240" cy="1371865"/>
          </a:xfrm>
        </p:grpSpPr>
        <p:sp>
          <p:nvSpPr>
            <p:cNvPr id="87" name="TextBox 86"/>
            <p:cNvSpPr txBox="1"/>
            <p:nvPr/>
          </p:nvSpPr>
          <p:spPr>
            <a:xfrm>
              <a:off x="3647083" y="5439357"/>
              <a:ext cx="1704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Adobe 고딕 Std B" pitchFamily="34" charset="-127"/>
                  <a:ea typeface="Adobe 고딕 Std B" pitchFamily="34" charset="-127"/>
                </a:rPr>
                <a:t>건강 생활 습관 형성을 </a:t>
              </a:r>
              <a:endParaRPr lang="en-US" altLang="ko-KR" sz="1200" dirty="0" smtClean="0">
                <a:latin typeface="Adobe 고딕 Std B" pitchFamily="34" charset="-127"/>
                <a:ea typeface="Adobe 고딕 Std B" pitchFamily="34" charset="-127"/>
              </a:endParaRPr>
            </a:p>
            <a:p>
              <a:pPr algn="ctr"/>
              <a:r>
                <a:rPr lang="ko-KR" altLang="en-US" sz="1200" dirty="0" smtClean="0">
                  <a:latin typeface="Adobe 고딕 Std B" pitchFamily="34" charset="-127"/>
                  <a:ea typeface="Adobe 고딕 Std B" pitchFamily="34" charset="-127"/>
                </a:rPr>
                <a:t>위한 교과서</a:t>
              </a:r>
              <a:endParaRPr lang="ko-KR" altLang="en-US" sz="1200" dirty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467372" y="5918670"/>
              <a:ext cx="21602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건강 생활 습관 형성에 필요한 기본 능력을 신장할 수 있도록 생활 적용 활동 학습이 가능한 교과서</a:t>
              </a:r>
              <a:endParaRPr lang="ko-KR" altLang="en-US" sz="1300" dirty="0">
                <a:latin typeface="Adobe 명조 Std M" pitchFamily="18" charset="-127"/>
                <a:ea typeface="Adobe 명조 Std M" pitchFamily="18" charset="-127"/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6156176" y="5427482"/>
            <a:ext cx="2255997" cy="1414350"/>
            <a:chOff x="6156176" y="5427482"/>
            <a:chExt cx="2255997" cy="1414350"/>
          </a:xfrm>
        </p:grpSpPr>
        <p:sp>
          <p:nvSpPr>
            <p:cNvPr id="88" name="TextBox 87"/>
            <p:cNvSpPr txBox="1"/>
            <p:nvPr/>
          </p:nvSpPr>
          <p:spPr>
            <a:xfrm>
              <a:off x="6429742" y="5427482"/>
              <a:ext cx="1670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Adobe 고딕 Std B" pitchFamily="34" charset="-127"/>
                  <a:ea typeface="Adobe 고딕 Std B" pitchFamily="34" charset="-127"/>
                </a:rPr>
                <a:t>창의적 건강 관리 능력</a:t>
              </a:r>
              <a:endParaRPr lang="en-US" altLang="ko-KR" sz="1200" dirty="0" smtClean="0">
                <a:latin typeface="Adobe 고딕 Std B" pitchFamily="34" charset="-127"/>
                <a:ea typeface="Adobe 고딕 Std B" pitchFamily="34" charset="-127"/>
              </a:endParaRPr>
            </a:p>
            <a:p>
              <a:pPr algn="ctr"/>
              <a:r>
                <a:rPr lang="ko-KR" altLang="en-US" sz="1200" dirty="0" smtClean="0">
                  <a:latin typeface="Adobe 고딕 Std B" pitchFamily="34" charset="-127"/>
                  <a:ea typeface="Adobe 고딕 Std B" pitchFamily="34" charset="-127"/>
                </a:rPr>
                <a:t>향상을 위한 교과서</a:t>
              </a:r>
              <a:endParaRPr lang="ko-KR" altLang="en-US" sz="1200" dirty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156176" y="5949280"/>
              <a:ext cx="225599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능동적인 교과 활동을 통해 창의적인 건강 관리 능력 </a:t>
              </a:r>
              <a:endParaRPr lang="en-US" altLang="ko-KR" sz="1300" dirty="0" smtClean="0">
                <a:latin typeface="Adobe 명조 Std M" pitchFamily="18" charset="-127"/>
                <a:ea typeface="Adobe 명조 Std M" pitchFamily="18" charset="-127"/>
              </a:endParaRPr>
            </a:p>
            <a:p>
              <a:pPr algn="ctr"/>
              <a:r>
                <a:rPr lang="ko-KR" altLang="en-US" sz="1300" dirty="0" smtClean="0">
                  <a:latin typeface="Adobe 명조 Std M" pitchFamily="18" charset="-127"/>
                  <a:ea typeface="Adobe 명조 Std M" pitchFamily="18" charset="-127"/>
                </a:rPr>
                <a:t>신장과 건강 생활을 실천할 수 있는 교과서</a:t>
              </a:r>
              <a:endParaRPr lang="ko-KR" altLang="en-US" sz="1300" dirty="0">
                <a:latin typeface="Adobe 명조 Std M" pitchFamily="18" charset="-127"/>
                <a:ea typeface="Adobe 명조 Std M" pitchFamily="18" charset="-127"/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96" name="모서리가 둥근 직사각형 95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30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7" descr="2"/>
          <p:cNvPicPr>
            <a:picLocks noChangeAspect="1" noChangeArrowheads="1"/>
          </p:cNvPicPr>
          <p:nvPr/>
        </p:nvPicPr>
        <p:blipFill rotWithShape="1">
          <a:blip r:embed="rId3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Administrator\Desktop\교과서-홈페이지 홍보\보건해설서JPG파일들\생각열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2" y="1772816"/>
            <a:ext cx="3266860" cy="420624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95936" y="1916832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대단원 열기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줄무늬가 있는 오른쪽 화살표 21"/>
          <p:cNvSpPr/>
          <p:nvPr/>
        </p:nvSpPr>
        <p:spPr>
          <a:xfrm>
            <a:off x="4095253" y="249289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355976" y="2420888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배울 내용과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성취 기준</a:t>
            </a:r>
            <a:r>
              <a:rPr lang="ko-KR" altLang="en-US" dirty="0" smtClean="0"/>
              <a:t> 제시</a:t>
            </a:r>
            <a:endParaRPr lang="en-US" altLang="ko-KR" dirty="0" smtClean="0"/>
          </a:p>
        </p:txBody>
      </p:sp>
      <p:sp>
        <p:nvSpPr>
          <p:cNvPr id="24" name="줄무늬가 있는 오른쪽 화살표 23"/>
          <p:cNvSpPr/>
          <p:nvPr/>
        </p:nvSpPr>
        <p:spPr>
          <a:xfrm>
            <a:off x="4095253" y="285293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3995936" y="3923764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생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각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열기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6" name="줄무늬가 있는 오른쪽 화살표 25"/>
          <p:cNvSpPr/>
          <p:nvPr/>
        </p:nvSpPr>
        <p:spPr>
          <a:xfrm>
            <a:off x="4095253" y="4499828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355976" y="4427820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중단원</a:t>
            </a:r>
            <a:r>
              <a:rPr lang="ko-KR" altLang="en-US" dirty="0" smtClean="0"/>
              <a:t> 내용과 관련 소재로 구성</a:t>
            </a:r>
            <a:endParaRPr lang="ko-KR" altLang="en-US" dirty="0"/>
          </a:p>
        </p:txBody>
      </p:sp>
      <p:sp>
        <p:nvSpPr>
          <p:cNvPr id="28" name="줄무늬가 있는 오른쪽 화살표 27"/>
          <p:cNvSpPr/>
          <p:nvPr/>
        </p:nvSpPr>
        <p:spPr>
          <a:xfrm>
            <a:off x="4095253" y="4859868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355976" y="4778568"/>
            <a:ext cx="455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만화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사진</a:t>
            </a:r>
            <a:r>
              <a:rPr lang="en-US" altLang="ko-KR" dirty="0"/>
              <a:t>,</a:t>
            </a:r>
            <a:r>
              <a:rPr lang="en-US" altLang="ko-KR" dirty="0" smtClean="0"/>
              <a:t>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신문 기사</a:t>
            </a:r>
            <a:r>
              <a:rPr lang="ko-KR" altLang="en-US" dirty="0" smtClean="0"/>
              <a:t> 등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생활 소재</a:t>
            </a:r>
            <a:r>
              <a:rPr lang="ko-KR" altLang="en-US" dirty="0" smtClean="0"/>
              <a:t>로 구성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55976" y="2771636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준비학습으로 활용</a:t>
            </a:r>
            <a:endParaRPr lang="ko-KR" altLang="en-US" dirty="0"/>
          </a:p>
        </p:txBody>
      </p:sp>
      <p:sp>
        <p:nvSpPr>
          <p:cNvPr id="31" name="줄무늬가 있는 오른쪽 화살표 30"/>
          <p:cNvSpPr/>
          <p:nvPr/>
        </p:nvSpPr>
        <p:spPr>
          <a:xfrm>
            <a:off x="4095253" y="5229200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355976" y="5147900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학습자에 대한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흥미</a:t>
            </a:r>
            <a:r>
              <a:rPr lang="ko-KR" altLang="en-US" dirty="0" smtClean="0"/>
              <a:t>와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호기심</a:t>
            </a:r>
            <a:r>
              <a:rPr lang="ko-KR" altLang="en-US" dirty="0" smtClean="0"/>
              <a:t> 유발</a:t>
            </a:r>
            <a:endParaRPr lang="ko-KR" altLang="en-US" dirty="0"/>
          </a:p>
        </p:txBody>
      </p:sp>
      <p:grpSp>
        <p:nvGrpSpPr>
          <p:cNvPr id="33" name="그룹 32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보건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054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/>
      <p:bldP spid="24" grpId="0" animBg="1"/>
      <p:bldP spid="25" grpId="0" animBg="1"/>
      <p:bldP spid="26" grpId="0" animBg="1"/>
      <p:bldP spid="27" grpId="0"/>
      <p:bldP spid="28" grpId="0" animBg="1"/>
      <p:bldP spid="29" grpId="0"/>
      <p:bldP spid="30" grpId="0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/>
        </p:nvSpPr>
        <p:spPr>
          <a:xfrm>
            <a:off x="3995936" y="1916832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학습 목표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7" name="줄무늬가 있는 오른쪽 화살표 6"/>
          <p:cNvSpPr/>
          <p:nvPr/>
        </p:nvSpPr>
        <p:spPr>
          <a:xfrm>
            <a:off x="4095253" y="249289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355976" y="2420888"/>
            <a:ext cx="382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교과 </a:t>
            </a:r>
            <a:r>
              <a:rPr lang="ko-KR" altLang="en-US" dirty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핵심 역량</a:t>
            </a:r>
            <a:r>
              <a:rPr lang="ko-KR" altLang="en-US" dirty="0"/>
              <a:t>을 학습 목표로 제시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9" name="줄무늬가 있는 오른쪽 화살표 8"/>
          <p:cNvSpPr/>
          <p:nvPr/>
        </p:nvSpPr>
        <p:spPr>
          <a:xfrm>
            <a:off x="4095253" y="285293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995936" y="3923764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보조단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줄무늬가 있는 오른쪽 화살표 10"/>
          <p:cNvSpPr/>
          <p:nvPr/>
        </p:nvSpPr>
        <p:spPr>
          <a:xfrm>
            <a:off x="4095253" y="4499828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355976" y="442782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용어</a:t>
            </a:r>
            <a:r>
              <a:rPr lang="ko-KR" altLang="en-US" dirty="0" smtClean="0"/>
              <a:t> 해설</a:t>
            </a:r>
            <a:endParaRPr lang="ko-KR" altLang="en-US" dirty="0"/>
          </a:p>
        </p:txBody>
      </p:sp>
      <p:sp>
        <p:nvSpPr>
          <p:cNvPr id="13" name="줄무늬가 있는 오른쪽 화살표 12"/>
          <p:cNvSpPr/>
          <p:nvPr/>
        </p:nvSpPr>
        <p:spPr>
          <a:xfrm>
            <a:off x="4095253" y="4859868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355976" y="477856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참고</a:t>
            </a:r>
            <a:r>
              <a:rPr lang="ko-KR" altLang="en-US" dirty="0" smtClean="0"/>
              <a:t> 자료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55976" y="2771636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소단원별</a:t>
            </a:r>
            <a:r>
              <a:rPr lang="ko-KR" altLang="en-US" dirty="0"/>
              <a:t> 제시</a:t>
            </a:r>
            <a:endParaRPr lang="en-US" altLang="ko-KR" dirty="0"/>
          </a:p>
        </p:txBody>
      </p:sp>
      <p:sp>
        <p:nvSpPr>
          <p:cNvPr id="16" name="줄무늬가 있는 오른쪽 화살표 15"/>
          <p:cNvSpPr/>
          <p:nvPr/>
        </p:nvSpPr>
        <p:spPr>
          <a:xfrm>
            <a:off x="4095253" y="5229200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355976" y="5147900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관련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인터넷 사이트</a:t>
            </a:r>
            <a:r>
              <a:rPr lang="ko-KR" altLang="en-US" dirty="0" smtClean="0"/>
              <a:t> 등 제시</a:t>
            </a:r>
            <a:endParaRPr lang="ko-KR" altLang="en-US" dirty="0"/>
          </a:p>
        </p:txBody>
      </p:sp>
      <p:pic>
        <p:nvPicPr>
          <p:cNvPr id="5122" name="Picture 2" descr="C:\Users\Administrator\Desktop\교과서-홈페이지 홍보\보건해설서JPG파일들\학습목표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5" y="1700808"/>
            <a:ext cx="3099100" cy="42100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22" name="모서리가 둥근 직사각형 21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보건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51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900</Words>
  <Application>Microsoft Office PowerPoint</Application>
  <PresentationFormat>화면 슬라이드 쇼(4:3)</PresentationFormat>
  <Paragraphs>165</Paragraphs>
  <Slides>17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동화사는  선생님과 함께합니다. 감사합니다.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137</cp:revision>
  <dcterms:created xsi:type="dcterms:W3CDTF">2017-09-14T03:38:09Z</dcterms:created>
  <dcterms:modified xsi:type="dcterms:W3CDTF">2017-09-18T09:18:27Z</dcterms:modified>
</cp:coreProperties>
</file>